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7" r:id="rId2"/>
    <p:sldId id="288" r:id="rId3"/>
    <p:sldId id="274" r:id="rId4"/>
    <p:sldId id="295" r:id="rId5"/>
    <p:sldId id="281" r:id="rId6"/>
    <p:sldId id="292" r:id="rId7"/>
    <p:sldId id="294" r:id="rId8"/>
    <p:sldId id="285" r:id="rId9"/>
    <p:sldId id="29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DC" initials="I" lastIdx="1" clrIdx="0">
    <p:extLst>
      <p:ext uri="{19B8F6BF-5375-455C-9EA6-DF929625EA0E}">
        <p15:presenceInfo xmlns:p15="http://schemas.microsoft.com/office/powerpoint/2012/main" userId="ID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86004" autoAdjust="0"/>
  </p:normalViewPr>
  <p:slideViewPr>
    <p:cSldViewPr>
      <p:cViewPr varScale="1">
        <p:scale>
          <a:sx n="62" d="100"/>
          <a:sy n="62" d="100"/>
        </p:scale>
        <p:origin x="163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5-09T11:49:24.050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206D79-69AE-4EC2-B8AE-B0883C008DD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AA8C582-A10E-4860-9861-BF356E253B17}">
      <dgm:prSet phldrT="[Texto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C" dirty="0">
              <a:solidFill>
                <a:schemeClr val="tx1"/>
              </a:solidFill>
            </a:rPr>
            <a:t>Comisión De Parroquia</a:t>
          </a:r>
        </a:p>
      </dgm:t>
    </dgm:pt>
    <dgm:pt modelId="{37C844FE-7C9F-4E02-84C5-DF9A3B0FD17D}" type="parTrans" cxnId="{86E1499B-B772-4C86-A08F-F293B49DB25B}">
      <dgm:prSet/>
      <dgm:spPr/>
      <dgm:t>
        <a:bodyPr/>
        <a:lstStyle/>
        <a:p>
          <a:endParaRPr lang="es-EC"/>
        </a:p>
      </dgm:t>
    </dgm:pt>
    <dgm:pt modelId="{BFD74BD4-CEFF-4BFE-B3C9-4BB97B81C6E2}" type="sibTrans" cxnId="{86E1499B-B772-4C86-A08F-F293B49DB25B}">
      <dgm:prSet/>
      <dgm:spPr/>
      <dgm:t>
        <a:bodyPr/>
        <a:lstStyle/>
        <a:p>
          <a:endParaRPr lang="es-EC"/>
        </a:p>
      </dgm:t>
    </dgm:pt>
    <dgm:pt modelId="{580093D4-2FBE-4A5C-A4A0-277EC2BE1A22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C" dirty="0">
              <a:solidFill>
                <a:schemeClr val="tx1"/>
              </a:solidFill>
            </a:rPr>
            <a:t>Comisión de Especial de Grupos Prioritarios   </a:t>
          </a:r>
        </a:p>
      </dgm:t>
    </dgm:pt>
    <dgm:pt modelId="{A9FB4147-529A-4AE7-98F5-D0795B9BCB1D}" type="parTrans" cxnId="{4D29CF95-8359-4128-A470-84846556E7D3}">
      <dgm:prSet/>
      <dgm:spPr/>
      <dgm:t>
        <a:bodyPr/>
        <a:lstStyle/>
        <a:p>
          <a:endParaRPr lang="es-EC"/>
        </a:p>
      </dgm:t>
    </dgm:pt>
    <dgm:pt modelId="{286EC65A-78C9-4D5A-878B-ACDE521DB351}" type="sibTrans" cxnId="{4D29CF95-8359-4128-A470-84846556E7D3}">
      <dgm:prSet/>
      <dgm:spPr/>
      <dgm:t>
        <a:bodyPr/>
        <a:lstStyle/>
        <a:p>
          <a:endParaRPr lang="es-EC"/>
        </a:p>
      </dgm:t>
    </dgm:pt>
    <dgm:pt modelId="{97ECA1DD-EED4-4D47-8FF4-8D7CE0C6D75D}" type="pres">
      <dgm:prSet presAssocID="{90206D79-69AE-4EC2-B8AE-B0883C008DD9}" presName="linearFlow" presStyleCnt="0">
        <dgm:presLayoutVars>
          <dgm:dir/>
          <dgm:resizeHandles val="exact"/>
        </dgm:presLayoutVars>
      </dgm:prSet>
      <dgm:spPr/>
    </dgm:pt>
    <dgm:pt modelId="{418D1A82-4B59-46AE-809C-818B58BD0A4A}" type="pres">
      <dgm:prSet presAssocID="{DAA8C582-A10E-4860-9861-BF356E253B17}" presName="composite" presStyleCnt="0"/>
      <dgm:spPr/>
    </dgm:pt>
    <dgm:pt modelId="{404BD491-387D-4B90-A2AD-0A9A5403F1DE}" type="pres">
      <dgm:prSet presAssocID="{DAA8C582-A10E-4860-9861-BF356E253B17}" presName="imgShp" presStyleLbl="fgImgPlace1" presStyleIdx="0" presStyleCnt="2" custFlipHor="1" custScaleX="103314" custScaleY="98743" custLinFactNeighborX="-23281" custLinFactNeighborY="-70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E81F3A57-47BF-49B9-B34C-F5EBD460DE08}" type="pres">
      <dgm:prSet presAssocID="{DAA8C582-A10E-4860-9861-BF356E253B17}" presName="txShp" presStyleLbl="node1" presStyleIdx="0" presStyleCnt="2" custScaleX="120091">
        <dgm:presLayoutVars>
          <dgm:bulletEnabled val="1"/>
        </dgm:presLayoutVars>
      </dgm:prSet>
      <dgm:spPr/>
    </dgm:pt>
    <dgm:pt modelId="{14A21B1D-9F53-4AA8-9433-834D5226BDAC}" type="pres">
      <dgm:prSet presAssocID="{BFD74BD4-CEFF-4BFE-B3C9-4BB97B81C6E2}" presName="spacing" presStyleCnt="0"/>
      <dgm:spPr/>
    </dgm:pt>
    <dgm:pt modelId="{4F12F8EB-A9B6-49E0-8522-C376723B474C}" type="pres">
      <dgm:prSet presAssocID="{580093D4-2FBE-4A5C-A4A0-277EC2BE1A22}" presName="composite" presStyleCnt="0"/>
      <dgm:spPr/>
    </dgm:pt>
    <dgm:pt modelId="{3042173F-E583-498B-ADA6-A006E348518A}" type="pres">
      <dgm:prSet presAssocID="{580093D4-2FBE-4A5C-A4A0-277EC2BE1A22}" presName="imgShp" presStyleLbl="fgImgPlace1" presStyleIdx="1" presStyleCnt="2" custLinFactNeighborX="-24109" custLinFactNeighborY="-1154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2C4B7FA9-B03A-483A-8BFB-7A433405F692}" type="pres">
      <dgm:prSet presAssocID="{580093D4-2FBE-4A5C-A4A0-277EC2BE1A22}" presName="txShp" presStyleLbl="node1" presStyleIdx="1" presStyleCnt="2" custScaleX="120091" custLinFactNeighborX="-507" custLinFactNeighborY="-6166">
        <dgm:presLayoutVars>
          <dgm:bulletEnabled val="1"/>
        </dgm:presLayoutVars>
      </dgm:prSet>
      <dgm:spPr/>
    </dgm:pt>
  </dgm:ptLst>
  <dgm:cxnLst>
    <dgm:cxn modelId="{03F67417-4EC2-4C33-AAF8-7BACAE48735E}" type="presOf" srcId="{90206D79-69AE-4EC2-B8AE-B0883C008DD9}" destId="{97ECA1DD-EED4-4D47-8FF4-8D7CE0C6D75D}" srcOrd="0" destOrd="0" presId="urn:microsoft.com/office/officeart/2005/8/layout/vList3"/>
    <dgm:cxn modelId="{D27C2568-BD67-4EB8-880B-FD6A76DB4EA8}" type="presOf" srcId="{580093D4-2FBE-4A5C-A4A0-277EC2BE1A22}" destId="{2C4B7FA9-B03A-483A-8BFB-7A433405F692}" srcOrd="0" destOrd="0" presId="urn:microsoft.com/office/officeart/2005/8/layout/vList3"/>
    <dgm:cxn modelId="{4D29CF95-8359-4128-A470-84846556E7D3}" srcId="{90206D79-69AE-4EC2-B8AE-B0883C008DD9}" destId="{580093D4-2FBE-4A5C-A4A0-277EC2BE1A22}" srcOrd="1" destOrd="0" parTransId="{A9FB4147-529A-4AE7-98F5-D0795B9BCB1D}" sibTransId="{286EC65A-78C9-4D5A-878B-ACDE521DB351}"/>
    <dgm:cxn modelId="{4F968298-4B6E-4014-921F-707128B31D8F}" type="presOf" srcId="{DAA8C582-A10E-4860-9861-BF356E253B17}" destId="{E81F3A57-47BF-49B9-B34C-F5EBD460DE08}" srcOrd="0" destOrd="0" presId="urn:microsoft.com/office/officeart/2005/8/layout/vList3"/>
    <dgm:cxn modelId="{86E1499B-B772-4C86-A08F-F293B49DB25B}" srcId="{90206D79-69AE-4EC2-B8AE-B0883C008DD9}" destId="{DAA8C582-A10E-4860-9861-BF356E253B17}" srcOrd="0" destOrd="0" parTransId="{37C844FE-7C9F-4E02-84C5-DF9A3B0FD17D}" sibTransId="{BFD74BD4-CEFF-4BFE-B3C9-4BB97B81C6E2}"/>
    <dgm:cxn modelId="{D20C7B62-41F5-4224-B39D-8B365B4F77A5}" type="presParOf" srcId="{97ECA1DD-EED4-4D47-8FF4-8D7CE0C6D75D}" destId="{418D1A82-4B59-46AE-809C-818B58BD0A4A}" srcOrd="0" destOrd="0" presId="urn:microsoft.com/office/officeart/2005/8/layout/vList3"/>
    <dgm:cxn modelId="{87848D0C-D12F-48DA-BC39-884FFF649157}" type="presParOf" srcId="{418D1A82-4B59-46AE-809C-818B58BD0A4A}" destId="{404BD491-387D-4B90-A2AD-0A9A5403F1DE}" srcOrd="0" destOrd="0" presId="urn:microsoft.com/office/officeart/2005/8/layout/vList3"/>
    <dgm:cxn modelId="{A18D532B-F55B-4A92-8DCA-23DB74F134DD}" type="presParOf" srcId="{418D1A82-4B59-46AE-809C-818B58BD0A4A}" destId="{E81F3A57-47BF-49B9-B34C-F5EBD460DE08}" srcOrd="1" destOrd="0" presId="urn:microsoft.com/office/officeart/2005/8/layout/vList3"/>
    <dgm:cxn modelId="{44D709C4-6AA8-4A87-832D-BCED341B720C}" type="presParOf" srcId="{97ECA1DD-EED4-4D47-8FF4-8D7CE0C6D75D}" destId="{14A21B1D-9F53-4AA8-9433-834D5226BDAC}" srcOrd="1" destOrd="0" presId="urn:microsoft.com/office/officeart/2005/8/layout/vList3"/>
    <dgm:cxn modelId="{806D4190-4F87-4E60-B0C3-C7B8390BCAE6}" type="presParOf" srcId="{97ECA1DD-EED4-4D47-8FF4-8D7CE0C6D75D}" destId="{4F12F8EB-A9B6-49E0-8522-C376723B474C}" srcOrd="2" destOrd="0" presId="urn:microsoft.com/office/officeart/2005/8/layout/vList3"/>
    <dgm:cxn modelId="{AEF0665B-0246-498C-9828-A9518AADACF1}" type="presParOf" srcId="{4F12F8EB-A9B6-49E0-8522-C376723B474C}" destId="{3042173F-E583-498B-ADA6-A006E348518A}" srcOrd="0" destOrd="0" presId="urn:microsoft.com/office/officeart/2005/8/layout/vList3"/>
    <dgm:cxn modelId="{E9F8D454-4DEA-4C47-BF74-1F5F3437F2B5}" type="presParOf" srcId="{4F12F8EB-A9B6-49E0-8522-C376723B474C}" destId="{2C4B7FA9-B03A-483A-8BFB-7A433405F69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04787F-7764-4D6E-9256-45220A226B09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BD8D24B7-3EA6-4D6E-8239-5858FBE9635A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s-ES" sz="6500" dirty="0"/>
            <a:t>        </a:t>
          </a:r>
          <a:r>
            <a:rPr lang="es-ES" sz="4000" dirty="0"/>
            <a:t>Delegaciones</a:t>
          </a:r>
          <a:r>
            <a:rPr lang="es-ES" sz="6500" dirty="0"/>
            <a:t>  </a:t>
          </a:r>
          <a:endParaRPr lang="es-EC" sz="6500" dirty="0"/>
        </a:p>
      </dgm:t>
    </dgm:pt>
    <dgm:pt modelId="{6E06917E-F97A-46C5-BA7B-7D7665754E7A}" type="parTrans" cxnId="{C2B7D379-E382-4B19-98E1-17E0592A7067}">
      <dgm:prSet/>
      <dgm:spPr/>
      <dgm:t>
        <a:bodyPr/>
        <a:lstStyle/>
        <a:p>
          <a:endParaRPr lang="es-EC"/>
        </a:p>
      </dgm:t>
    </dgm:pt>
    <dgm:pt modelId="{85892E5E-9B17-40EF-8BC3-EC075D14480B}" type="sibTrans" cxnId="{C2B7D379-E382-4B19-98E1-17E0592A7067}">
      <dgm:prSet/>
      <dgm:spPr/>
      <dgm:t>
        <a:bodyPr/>
        <a:lstStyle/>
        <a:p>
          <a:endParaRPr lang="es-EC"/>
        </a:p>
      </dgm:t>
    </dgm:pt>
    <dgm:pt modelId="{4D97ED27-8A9F-48E7-8667-98D2AB11B968}">
      <dgm:prSet phldrT="[Tex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4000" dirty="0">
              <a:solidFill>
                <a:schemeClr val="tx1"/>
              </a:solidFill>
            </a:rPr>
            <a:t>           Reunión en las Parroquias </a:t>
          </a:r>
          <a:endParaRPr lang="es-EC" sz="4000" dirty="0">
            <a:solidFill>
              <a:schemeClr val="tx1"/>
            </a:solidFill>
          </a:endParaRPr>
        </a:p>
      </dgm:t>
    </dgm:pt>
    <dgm:pt modelId="{1E7163CF-D6FE-42E0-8175-1A911A8ECE45}" type="sibTrans" cxnId="{E7A1ABFB-66C0-42F7-90D3-3172092F4902}">
      <dgm:prSet/>
      <dgm:spPr/>
      <dgm:t>
        <a:bodyPr/>
        <a:lstStyle/>
        <a:p>
          <a:endParaRPr lang="es-EC"/>
        </a:p>
      </dgm:t>
    </dgm:pt>
    <dgm:pt modelId="{78E3819B-1785-4BF6-9FC4-B5588527C052}" type="parTrans" cxnId="{E7A1ABFB-66C0-42F7-90D3-3172092F4902}">
      <dgm:prSet/>
      <dgm:spPr/>
      <dgm:t>
        <a:bodyPr/>
        <a:lstStyle/>
        <a:p>
          <a:endParaRPr lang="es-EC"/>
        </a:p>
      </dgm:t>
    </dgm:pt>
    <dgm:pt modelId="{3735D974-A12C-412E-8C89-24687F96ABDD}" type="pres">
      <dgm:prSet presAssocID="{7F04787F-7764-4D6E-9256-45220A226B09}" presName="Name0" presStyleCnt="0">
        <dgm:presLayoutVars>
          <dgm:dir/>
          <dgm:resizeHandles val="exact"/>
        </dgm:presLayoutVars>
      </dgm:prSet>
      <dgm:spPr/>
    </dgm:pt>
    <dgm:pt modelId="{527FF0EB-8552-40BD-8CE9-15FEE48F5881}" type="pres">
      <dgm:prSet presAssocID="{4D97ED27-8A9F-48E7-8667-98D2AB11B968}" presName="composite" presStyleCnt="0"/>
      <dgm:spPr/>
    </dgm:pt>
    <dgm:pt modelId="{99F5A8EC-58ED-4144-9A1B-D071C9F615E4}" type="pres">
      <dgm:prSet presAssocID="{4D97ED27-8A9F-48E7-8667-98D2AB11B968}" presName="rect1" presStyleLbl="trAlignAcc1" presStyleIdx="0" presStyleCnt="2" custScaleX="144339" custScaleY="82851" custLinFactNeighborX="0" custLinFactNeighborY="-33451">
        <dgm:presLayoutVars>
          <dgm:bulletEnabled val="1"/>
        </dgm:presLayoutVars>
      </dgm:prSet>
      <dgm:spPr/>
    </dgm:pt>
    <dgm:pt modelId="{BE22E3CC-3B13-467F-80CD-DBCD6CCF1565}" type="pres">
      <dgm:prSet presAssocID="{4D97ED27-8A9F-48E7-8667-98D2AB11B968}" presName="rect2" presStyleLbl="fgImgPlace1" presStyleIdx="0" presStyleCnt="2" custScaleX="201027" custScaleY="76172" custLinFactNeighborX="-31786" custLinFactNeighborY="-988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</dgm:pt>
    <dgm:pt modelId="{A2B2D2E0-002E-4F5D-94B6-595B49FE4C3D}" type="pres">
      <dgm:prSet presAssocID="{1E7163CF-D6FE-42E0-8175-1A911A8ECE45}" presName="sibTrans" presStyleCnt="0"/>
      <dgm:spPr/>
    </dgm:pt>
    <dgm:pt modelId="{07549422-10B1-49E8-94E0-E5A82620A2A9}" type="pres">
      <dgm:prSet presAssocID="{BD8D24B7-3EA6-4D6E-8239-5858FBE9635A}" presName="composite" presStyleCnt="0"/>
      <dgm:spPr/>
    </dgm:pt>
    <dgm:pt modelId="{CE2A22B1-2E11-4E98-BF47-7EB01D89FFF3}" type="pres">
      <dgm:prSet presAssocID="{BD8D24B7-3EA6-4D6E-8239-5858FBE9635A}" presName="rect1" presStyleLbl="trAlignAcc1" presStyleIdx="1" presStyleCnt="2" custScaleX="126756" custLinFactNeighborX="7260" custLinFactNeighborY="-679">
        <dgm:presLayoutVars>
          <dgm:bulletEnabled val="1"/>
        </dgm:presLayoutVars>
      </dgm:prSet>
      <dgm:spPr/>
    </dgm:pt>
    <dgm:pt modelId="{F6CDB44F-C66B-4273-8C4F-305FBAE7346C}" type="pres">
      <dgm:prSet presAssocID="{BD8D24B7-3EA6-4D6E-8239-5858FBE9635A}" presName="rect2" presStyleLbl="fgImgPlace1" presStyleIdx="1" presStyleCnt="2" custScaleX="192073" custLinFactNeighborX="-36563" custLinFactNeighborY="12784"/>
      <dgm:spPr>
        <a:blipFill rotWithShape="1">
          <a:blip xmlns:r="http://schemas.openxmlformats.org/officeDocument/2006/relationships" r:embed="rId2"/>
          <a:srcRect/>
          <a:stretch>
            <a:fillRect t="-1000" b="-1000"/>
          </a:stretch>
        </a:blipFill>
      </dgm:spPr>
    </dgm:pt>
  </dgm:ptLst>
  <dgm:cxnLst>
    <dgm:cxn modelId="{9A1E7604-0AE1-4C6B-AD95-C6095AFAD62B}" type="presOf" srcId="{4D97ED27-8A9F-48E7-8667-98D2AB11B968}" destId="{99F5A8EC-58ED-4144-9A1B-D071C9F615E4}" srcOrd="0" destOrd="0" presId="urn:microsoft.com/office/officeart/2008/layout/PictureStrips"/>
    <dgm:cxn modelId="{8758F10C-F1EC-44A9-9088-3A2C00FA68E8}" type="presOf" srcId="{7F04787F-7764-4D6E-9256-45220A226B09}" destId="{3735D974-A12C-412E-8C89-24687F96ABDD}" srcOrd="0" destOrd="0" presId="urn:microsoft.com/office/officeart/2008/layout/PictureStrips"/>
    <dgm:cxn modelId="{C2B7D379-E382-4B19-98E1-17E0592A7067}" srcId="{7F04787F-7764-4D6E-9256-45220A226B09}" destId="{BD8D24B7-3EA6-4D6E-8239-5858FBE9635A}" srcOrd="1" destOrd="0" parTransId="{6E06917E-F97A-46C5-BA7B-7D7665754E7A}" sibTransId="{85892E5E-9B17-40EF-8BC3-EC075D14480B}"/>
    <dgm:cxn modelId="{ABBAEB8A-1082-4F2B-AE51-EC0E83CD84AF}" type="presOf" srcId="{BD8D24B7-3EA6-4D6E-8239-5858FBE9635A}" destId="{CE2A22B1-2E11-4E98-BF47-7EB01D89FFF3}" srcOrd="0" destOrd="0" presId="urn:microsoft.com/office/officeart/2008/layout/PictureStrips"/>
    <dgm:cxn modelId="{E7A1ABFB-66C0-42F7-90D3-3172092F4902}" srcId="{7F04787F-7764-4D6E-9256-45220A226B09}" destId="{4D97ED27-8A9F-48E7-8667-98D2AB11B968}" srcOrd="0" destOrd="0" parTransId="{78E3819B-1785-4BF6-9FC4-B5588527C052}" sibTransId="{1E7163CF-D6FE-42E0-8175-1A911A8ECE45}"/>
    <dgm:cxn modelId="{CC909748-307F-40FC-BC6E-85702579AF77}" type="presParOf" srcId="{3735D974-A12C-412E-8C89-24687F96ABDD}" destId="{527FF0EB-8552-40BD-8CE9-15FEE48F5881}" srcOrd="0" destOrd="0" presId="urn:microsoft.com/office/officeart/2008/layout/PictureStrips"/>
    <dgm:cxn modelId="{5D939CCB-DD7F-4BA0-80B7-3E66E189862A}" type="presParOf" srcId="{527FF0EB-8552-40BD-8CE9-15FEE48F5881}" destId="{99F5A8EC-58ED-4144-9A1B-D071C9F615E4}" srcOrd="0" destOrd="0" presId="urn:microsoft.com/office/officeart/2008/layout/PictureStrips"/>
    <dgm:cxn modelId="{E0B4865F-D527-4CFC-BABF-356A6BEB1F47}" type="presParOf" srcId="{527FF0EB-8552-40BD-8CE9-15FEE48F5881}" destId="{BE22E3CC-3B13-467F-80CD-DBCD6CCF1565}" srcOrd="1" destOrd="0" presId="urn:microsoft.com/office/officeart/2008/layout/PictureStrips"/>
    <dgm:cxn modelId="{84A219F7-478B-4296-9242-B59F45CA0928}" type="presParOf" srcId="{3735D974-A12C-412E-8C89-24687F96ABDD}" destId="{A2B2D2E0-002E-4F5D-94B6-595B49FE4C3D}" srcOrd="1" destOrd="0" presId="urn:microsoft.com/office/officeart/2008/layout/PictureStrips"/>
    <dgm:cxn modelId="{8C2A2E48-E407-4ED0-ABF0-4FC360EDA5B7}" type="presParOf" srcId="{3735D974-A12C-412E-8C89-24687F96ABDD}" destId="{07549422-10B1-49E8-94E0-E5A82620A2A9}" srcOrd="2" destOrd="0" presId="urn:microsoft.com/office/officeart/2008/layout/PictureStrips"/>
    <dgm:cxn modelId="{9EE50DBA-3E24-453A-8CBB-F4611F175467}" type="presParOf" srcId="{07549422-10B1-49E8-94E0-E5A82620A2A9}" destId="{CE2A22B1-2E11-4E98-BF47-7EB01D89FFF3}" srcOrd="0" destOrd="0" presId="urn:microsoft.com/office/officeart/2008/layout/PictureStrips"/>
    <dgm:cxn modelId="{5D10831A-8340-45BB-ADF1-E584F529CEB6}" type="presParOf" srcId="{07549422-10B1-49E8-94E0-E5A82620A2A9}" destId="{F6CDB44F-C66B-4273-8C4F-305FBAE7346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F3A57-47BF-49B9-B34C-F5EBD460DE08}">
      <dsp:nvSpPr>
        <dsp:cNvPr id="0" name=""/>
        <dsp:cNvSpPr/>
      </dsp:nvSpPr>
      <dsp:spPr>
        <a:xfrm rot="10800000">
          <a:off x="1020783" y="1548"/>
          <a:ext cx="5588217" cy="2128967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8816" tIns="137160" rIns="256032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600" kern="1200" dirty="0">
              <a:solidFill>
                <a:schemeClr val="tx1"/>
              </a:solidFill>
            </a:rPr>
            <a:t>Comisión De Parroquia</a:t>
          </a:r>
        </a:p>
      </dsp:txBody>
      <dsp:txXfrm rot="10800000">
        <a:off x="1553025" y="1548"/>
        <a:ext cx="5055975" cy="2128967"/>
      </dsp:txXfrm>
    </dsp:sp>
    <dsp:sp modelId="{404BD491-387D-4B90-A2AD-0A9A5403F1DE}">
      <dsp:nvSpPr>
        <dsp:cNvPr id="0" name=""/>
        <dsp:cNvSpPr/>
      </dsp:nvSpPr>
      <dsp:spPr>
        <a:xfrm flipH="1">
          <a:off x="0" y="4"/>
          <a:ext cx="2199521" cy="210220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4B7FA9-B03A-483A-8BFB-7A433405F692}">
      <dsp:nvSpPr>
        <dsp:cNvPr id="0" name=""/>
        <dsp:cNvSpPr/>
      </dsp:nvSpPr>
      <dsp:spPr>
        <a:xfrm rot="10800000">
          <a:off x="979552" y="2634756"/>
          <a:ext cx="5588217" cy="2128967"/>
        </a:xfrm>
        <a:prstGeom prst="homePlate">
          <a:avLst/>
        </a:prstGeom>
        <a:solidFill>
          <a:schemeClr val="accent4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8816" tIns="137160" rIns="256032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600" kern="1200" dirty="0">
              <a:solidFill>
                <a:schemeClr val="tx1"/>
              </a:solidFill>
            </a:rPr>
            <a:t>Comisión de Especial de Grupos Prioritarios   </a:t>
          </a:r>
        </a:p>
      </dsp:txBody>
      <dsp:txXfrm rot="10800000">
        <a:off x="1511794" y="2634756"/>
        <a:ext cx="5055975" cy="2128967"/>
      </dsp:txXfrm>
    </dsp:sp>
    <dsp:sp modelId="{3042173F-E583-498B-ADA6-A006E348518A}">
      <dsp:nvSpPr>
        <dsp:cNvPr id="0" name=""/>
        <dsp:cNvSpPr/>
      </dsp:nvSpPr>
      <dsp:spPr>
        <a:xfrm>
          <a:off x="0" y="2520281"/>
          <a:ext cx="2128967" cy="212896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5A8EC-58ED-4144-9A1B-D071C9F615E4}">
      <dsp:nvSpPr>
        <dsp:cNvPr id="0" name=""/>
        <dsp:cNvSpPr/>
      </dsp:nvSpPr>
      <dsp:spPr>
        <a:xfrm>
          <a:off x="6" y="0"/>
          <a:ext cx="9155644" cy="1642301"/>
        </a:xfrm>
        <a:prstGeom prst="rect">
          <a:avLst/>
        </a:prstGeom>
        <a:gradFill rotWithShape="1">
          <a:gsLst>
            <a:gs pos="0">
              <a:schemeClr val="accent3">
                <a:tint val="65000"/>
                <a:lumMod val="110000"/>
              </a:schemeClr>
            </a:gs>
            <a:gs pos="88000">
              <a:schemeClr val="accent3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3"/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42634" tIns="152400" rIns="152400" bIns="152400" numCol="1" spcCol="1270" anchor="ctr" anchorCtr="0">
          <a:noAutofit/>
        </a:bodyPr>
        <a:lstStyle/>
        <a:p>
          <a:pPr marL="0" lvl="0" indent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solidFill>
                <a:schemeClr val="tx1"/>
              </a:solidFill>
            </a:rPr>
            <a:t>           Reunión en las Parroquias </a:t>
          </a:r>
          <a:endParaRPr lang="es-EC" sz="4000" kern="1200" dirty="0">
            <a:solidFill>
              <a:schemeClr val="tx1"/>
            </a:solidFill>
          </a:endParaRPr>
        </a:p>
      </dsp:txBody>
      <dsp:txXfrm>
        <a:off x="6" y="0"/>
        <a:ext cx="9155644" cy="1642301"/>
      </dsp:txXfrm>
    </dsp:sp>
    <dsp:sp modelId="{BE22E3CC-3B13-467F-80CD-DBCD6CCF1565}">
      <dsp:nvSpPr>
        <dsp:cNvPr id="0" name=""/>
        <dsp:cNvSpPr/>
      </dsp:nvSpPr>
      <dsp:spPr>
        <a:xfrm>
          <a:off x="0" y="35107"/>
          <a:ext cx="2789379" cy="158540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A22B1-2E11-4E98-BF47-7EB01D89FFF3}">
      <dsp:nvSpPr>
        <dsp:cNvPr id="0" name=""/>
        <dsp:cNvSpPr/>
      </dsp:nvSpPr>
      <dsp:spPr>
        <a:xfrm>
          <a:off x="1045426" y="2591187"/>
          <a:ext cx="8040327" cy="1982235"/>
        </a:xfrm>
        <a:prstGeom prst="rect">
          <a:avLst/>
        </a:prstGeom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42634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s-ES" sz="6500" kern="1200" dirty="0"/>
            <a:t>        </a:t>
          </a:r>
          <a:r>
            <a:rPr lang="es-ES" sz="4000" kern="1200" dirty="0"/>
            <a:t>Delegaciones</a:t>
          </a:r>
          <a:r>
            <a:rPr lang="es-ES" sz="6500" kern="1200" dirty="0"/>
            <a:t>  </a:t>
          </a:r>
          <a:endParaRPr lang="es-EC" sz="6500" kern="1200" dirty="0"/>
        </a:p>
      </dsp:txBody>
      <dsp:txXfrm>
        <a:off x="1045426" y="2591187"/>
        <a:ext cx="8040327" cy="1982235"/>
      </dsp:txXfrm>
    </dsp:sp>
    <dsp:sp modelId="{F6CDB44F-C66B-4273-8C4F-305FBAE7346C}">
      <dsp:nvSpPr>
        <dsp:cNvPr id="0" name=""/>
        <dsp:cNvSpPr/>
      </dsp:nvSpPr>
      <dsp:spPr>
        <a:xfrm>
          <a:off x="23080" y="2584403"/>
          <a:ext cx="2665137" cy="2081347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t="-1000" b="-1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17D44-0EF6-47B6-BFEA-DE370C7FD45B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E10CC-B3CA-469E-A3B1-07465EA3CC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151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E10CC-B3CA-469E-A3B1-07465EA3CC91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2207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E10CC-B3CA-469E-A3B1-07465EA3CC91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0008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E10CC-B3CA-469E-A3B1-07465EA3CC91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2589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E10CC-B3CA-469E-A3B1-07465EA3CC91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6266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E10CC-B3CA-469E-A3B1-07465EA3CC91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6064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E10CC-B3CA-469E-A3B1-07465EA3CC91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6901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802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4430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7529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1154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9235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3076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3258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1174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03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743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5427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546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781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100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0176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768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911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C966E393-DA99-457F-95F3-3206B11228E4}"/>
              </a:ext>
            </a:extLst>
          </p:cNvPr>
          <p:cNvSpPr txBox="1"/>
          <p:nvPr/>
        </p:nvSpPr>
        <p:spPr>
          <a:xfrm>
            <a:off x="395536" y="3501008"/>
            <a:ext cx="788436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rgbClr val="002060"/>
                </a:solidFill>
                <a:latin typeface="Arial Narrow" panose="020B0606020202030204" pitchFamily="34" charset="0"/>
              </a:rPr>
              <a:t>RENDICIÓN DE CUENTA </a:t>
            </a:r>
          </a:p>
          <a:p>
            <a:pPr algn="ctr"/>
            <a:r>
              <a:rPr lang="es-ES" sz="3600" b="1" dirty="0">
                <a:solidFill>
                  <a:srgbClr val="002060"/>
                </a:solidFill>
                <a:latin typeface="Arial Narrow" panose="020B0606020202030204" pitchFamily="34" charset="0"/>
              </a:rPr>
              <a:t>AÑO FISCAL 2023</a:t>
            </a:r>
          </a:p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CONCEJAL DEL GADMCG</a:t>
            </a:r>
          </a:p>
          <a:p>
            <a:pPr algn="ctr"/>
            <a:endParaRPr lang="es-ES" sz="2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Mayo 15 del  2023,al Diciembre 31 del  2023</a:t>
            </a:r>
          </a:p>
          <a:p>
            <a:endParaRPr lang="es-MX" dirty="0"/>
          </a:p>
        </p:txBody>
      </p:sp>
      <p:pic>
        <p:nvPicPr>
          <p:cNvPr id="6" name="5 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243320" y="6032500"/>
            <a:ext cx="609600" cy="6096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F19F9F4-CF4F-4C46-8DC4-70A622E974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16633"/>
            <a:ext cx="460851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2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30802">
        <p14:honeycomb/>
      </p:transition>
    </mc:Choice>
    <mc:Fallback xmlns="">
      <p:transition spd="slow" advTm="308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B8E7028-049F-490D-81DC-B327BC8F80F8}"/>
              </a:ext>
            </a:extLst>
          </p:cNvPr>
          <p:cNvSpPr txBox="1"/>
          <p:nvPr/>
        </p:nvSpPr>
        <p:spPr>
          <a:xfrm>
            <a:off x="231721" y="1272457"/>
            <a:ext cx="7364615" cy="4209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Resolución No. </a:t>
            </a:r>
            <a:r>
              <a:rPr lang="es-MX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CPCCS-PLE-SG-069-2021- 476. aprobada el 10 de marzo del 2021.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Ing. Sofia Almeida Fuentes, Mgs. Presidenta del Consejo de participación Ciudadana y Control Social.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EC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s-MX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Art.58 de la COOTAD</a:t>
            </a:r>
            <a:r>
              <a:rPr lang="es-EC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.-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MX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starán obligados a rendir cuentas a sus mandantes.</a:t>
            </a:r>
            <a:endParaRPr lang="es-MX" sz="2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s-MX" dirty="0"/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MX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27E42756-8012-4429-8E18-AE744C107561}"/>
              </a:ext>
            </a:extLst>
          </p:cNvPr>
          <p:cNvSpPr txBox="1">
            <a:spLocks/>
          </p:cNvSpPr>
          <p:nvPr/>
        </p:nvSpPr>
        <p:spPr>
          <a:xfrm>
            <a:off x="501269" y="362054"/>
            <a:ext cx="7095067" cy="57606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C" sz="32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EC" sz="12800" b="1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ANTECEDENTES: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61121959"/>
      </p:ext>
    </p:extLst>
  </p:cSld>
  <p:clrMapOvr>
    <a:masterClrMapping/>
  </p:clrMapOvr>
  <p:transition spd="slow" advTm="33317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608" y="1772816"/>
            <a:ext cx="6336704" cy="3672408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3600" dirty="0">
                <a:solidFill>
                  <a:schemeClr val="tx1"/>
                </a:solidFill>
                <a:latin typeface="Arial Narrow" panose="020B0606020202030204" pitchFamily="34" charset="0"/>
              </a:rPr>
              <a:t>Informar a la ciudadanía las actividades de Legislación y Fiscalización realizada desde 15 de mayo de 2023 hasta 31 de Diciembre del 2023.</a:t>
            </a:r>
            <a:b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b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br>
              <a:rPr lang="es-EC" sz="24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endParaRPr lang="es-EC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59632" y="980728"/>
            <a:ext cx="5832648" cy="792088"/>
          </a:xfrm>
        </p:spPr>
        <p:txBody>
          <a:bodyPr>
            <a:normAutofit/>
          </a:bodyPr>
          <a:lstStyle/>
          <a:p>
            <a:pPr algn="l"/>
            <a:r>
              <a:rPr lang="es-EC" sz="3200" b="1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OBJETIVO:</a:t>
            </a:r>
          </a:p>
        </p:txBody>
      </p:sp>
    </p:spTree>
    <p:extLst>
      <p:ext uri="{BB962C8B-B14F-4D97-AF65-F5344CB8AC3E}">
        <p14:creationId xmlns:p14="http://schemas.microsoft.com/office/powerpoint/2010/main" val="20272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7738">
        <p14:warp dir="in"/>
      </p:transition>
    </mc:Choice>
    <mc:Fallback xmlns="">
      <p:transition spd="slow" advTm="27738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CDD386-07B5-47E2-808C-8EF221B14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88640"/>
            <a:ext cx="6347713" cy="936104"/>
          </a:xfrm>
          <a:solidFill>
            <a:srgbClr val="00B050"/>
          </a:solidFill>
          <a:ln w="38100">
            <a:solidFill>
              <a:schemeClr val="tx1"/>
            </a:solidFill>
          </a:ln>
          <a:effectLst>
            <a:softEdge rad="63500"/>
          </a:effectLst>
          <a:scene3d>
            <a:camera prst="perspectiveHeroicExtremeRightFacing"/>
            <a:lightRig rig="threePt" dir="t"/>
          </a:scene3d>
        </p:spPr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COMISIONES ENCARGADAS</a:t>
            </a:r>
            <a:endParaRPr lang="es-EC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2EFD89D-CFF7-43FF-9A7A-A13194C27D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345016"/>
              </p:ext>
            </p:extLst>
          </p:nvPr>
        </p:nvGraphicFramePr>
        <p:xfrm>
          <a:off x="286679" y="1772816"/>
          <a:ext cx="6997473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505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5855">
        <p:blinds dir="vert"/>
      </p:transition>
    </mc:Choice>
    <mc:Fallback xmlns="">
      <p:transition spd="slow" advTm="55855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48F848B-F5FD-4B6B-9BFF-B1E6DBCEF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0941" y="-209"/>
            <a:ext cx="7554376" cy="685589"/>
          </a:xfrm>
        </p:spPr>
        <p:txBody>
          <a:bodyPr>
            <a:normAutofit/>
          </a:bodyPr>
          <a:lstStyle/>
          <a:p>
            <a:r>
              <a:rPr lang="es-EC" sz="3200" b="1" dirty="0">
                <a:solidFill>
                  <a:schemeClr val="tx1"/>
                </a:solidFill>
                <a:latin typeface="Arial Narrow" panose="020B0606020202030204" pitchFamily="34" charset="0"/>
              </a:rPr>
              <a:t>Comisión especial de grupos Prioritarios </a:t>
            </a:r>
          </a:p>
          <a:p>
            <a:endParaRPr lang="es-EC" sz="3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56207" y="445285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/>
              <a:t>¯Reunión de mesa intersectorial  </a:t>
            </a:r>
            <a:endParaRPr lang="es-EC" dirty="0"/>
          </a:p>
          <a:p>
            <a:endParaRPr lang="es-EC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20165" y="844777"/>
            <a:ext cx="709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latin typeface="Calibri"/>
              </a:rPr>
              <a:t>Fiscalización de Centro Desarrollo Infantil y Centro Gerontológico  </a:t>
            </a:r>
            <a:r>
              <a:rPr lang="es-EC" sz="2400" dirty="0"/>
              <a:t>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280EA96-CF1E-4A86-8C6F-8E8B125D182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99477"/>
            <a:ext cx="4464496" cy="5069883"/>
          </a:xfrm>
          <a:prstGeom prst="rect">
            <a:avLst/>
          </a:prstGeom>
          <a:noFill/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EF1DD8F-D42E-4BB7-9E29-475D5930DE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93" y="1599476"/>
            <a:ext cx="3874043" cy="506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54748"/>
      </p:ext>
    </p:extLst>
  </p:cSld>
  <p:clrMapOvr>
    <a:masterClrMapping/>
  </p:clrMapOvr>
  <p:transition spd="slow" advTm="42814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AE4727-6317-47A8-A9D4-1886049D3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  <a:latin typeface="Arial Black" panose="020B0A04020102020204" pitchFamily="34" charset="0"/>
              </a:rPr>
              <a:t>Otras Actividades:</a:t>
            </a:r>
            <a:endParaRPr lang="es-EC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A914BE7-B78E-435B-8D76-D6241E560D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3091059"/>
              </p:ext>
            </p:extLst>
          </p:nvPr>
        </p:nvGraphicFramePr>
        <p:xfrm>
          <a:off x="-11657" y="1420669"/>
          <a:ext cx="9155657" cy="4827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4669158"/>
      </p:ext>
    </p:extLst>
  </p:cSld>
  <p:clrMapOvr>
    <a:masterClrMapping/>
  </p:clrMapOvr>
  <p:transition spd="slow" advTm="50635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3B1757FA-4352-4956-BF77-735B2D3F3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</p:spPr>
        <p:txBody>
          <a:bodyPr/>
          <a:lstStyle/>
          <a:p>
            <a:r>
              <a:rPr lang="es-EC" sz="2400" b="0" i="0" dirty="0"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 de Proyecto Fomento Productivo </a:t>
            </a:r>
            <a:r>
              <a:rPr lang="es-EC" sz="2400" dirty="0"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(ovinos,pastizales,abonos)</a:t>
            </a:r>
            <a:endParaRPr lang="es-EC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endParaRPr lang="es-EC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7420906-9240-4707-85F4-02830D0E1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08720"/>
            <a:ext cx="4355976" cy="561662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126C221-561A-4631-8195-C6E9A8FFCD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8220" y="908720"/>
            <a:ext cx="4355976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3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1874">
        <p:blinds dir="vert"/>
      </p:transition>
    </mc:Choice>
    <mc:Fallback xmlns="">
      <p:transition spd="slow" advTm="21874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8B0DDC75-A030-47BB-867B-1186B3846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9631" y="1052736"/>
            <a:ext cx="3744416" cy="939801"/>
          </a:xfrm>
        </p:spPr>
        <p:txBody>
          <a:bodyPr>
            <a:normAutofit/>
          </a:bodyPr>
          <a:lstStyle/>
          <a:p>
            <a:r>
              <a:rPr lang="es-EC" sz="3200" b="1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CONCLUSIONES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C931B2D-9A59-4481-926F-BF89AFACF3FC}"/>
              </a:ext>
            </a:extLst>
          </p:cNvPr>
          <p:cNvSpPr txBox="1"/>
          <p:nvPr/>
        </p:nvSpPr>
        <p:spPr>
          <a:xfrm>
            <a:off x="467544" y="2420888"/>
            <a:ext cx="71485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dirty="0"/>
              <a:t>He dado cumplimiento a lo que establece, la Normativa Legal Vigente en cuanto a mis atribuciones como Concejal. </a:t>
            </a:r>
          </a:p>
          <a:p>
            <a:pPr algn="just"/>
            <a:endParaRPr lang="es-MX" dirty="0"/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dirty="0"/>
              <a:t>He apoyado con mi voto favorable a todos  los proyectos que se han presentado en beneficio del Cantón </a:t>
            </a:r>
          </a:p>
        </p:txBody>
      </p:sp>
    </p:spTree>
    <p:extLst>
      <p:ext uri="{BB962C8B-B14F-4D97-AF65-F5344CB8AC3E}">
        <p14:creationId xmlns:p14="http://schemas.microsoft.com/office/powerpoint/2010/main" val="220077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9005">
        <p14:switch dir="r"/>
      </p:transition>
    </mc:Choice>
    <mc:Fallback xmlns="">
      <p:transition spd="slow" advTm="29005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87BCF0DD-FDE7-42DA-A53F-89079CBAB689}"/>
              </a:ext>
            </a:extLst>
          </p:cNvPr>
          <p:cNvSpPr txBox="1">
            <a:spLocks/>
          </p:cNvSpPr>
          <p:nvPr/>
        </p:nvSpPr>
        <p:spPr>
          <a:xfrm>
            <a:off x="827584" y="4293096"/>
            <a:ext cx="6480720" cy="13541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4400" b="1" dirty="0">
                <a:solidFill>
                  <a:schemeClr val="tx1"/>
                </a:solidFill>
                <a:latin typeface="Arial Narrow" panose="020B0606020202030204" pitchFamily="34" charset="0"/>
              </a:rPr>
              <a:t>Juan Marcatoma  </a:t>
            </a:r>
          </a:p>
          <a:p>
            <a:pPr algn="ctr"/>
            <a:r>
              <a:rPr lang="es-MX" sz="4400" b="1" dirty="0">
                <a:solidFill>
                  <a:schemeClr val="tx1"/>
                </a:solidFill>
                <a:latin typeface="Arial Narrow" panose="020B0606020202030204" pitchFamily="34" charset="0"/>
              </a:rPr>
              <a:t>CONCEJAL DEL GADMCG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 rot="20377202">
            <a:off x="140360" y="1055024"/>
            <a:ext cx="7237358" cy="1685623"/>
          </a:xfrm>
        </p:spPr>
        <p:txBody>
          <a:bodyPr/>
          <a:lstStyle/>
          <a:p>
            <a:r>
              <a:rPr lang="es-EC" b="1" dirty="0">
                <a:solidFill>
                  <a:srgbClr val="FF0000"/>
                </a:solidFill>
                <a:latin typeface="Algerian" pitchFamily="82" charset="0"/>
              </a:rPr>
              <a:t>GRACIAS POR SU ATENCIÓN </a:t>
            </a:r>
          </a:p>
        </p:txBody>
      </p:sp>
    </p:spTree>
    <p:extLst>
      <p:ext uri="{BB962C8B-B14F-4D97-AF65-F5344CB8AC3E}">
        <p14:creationId xmlns:p14="http://schemas.microsoft.com/office/powerpoint/2010/main" val="234819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9144">
        <p14:shred/>
      </p:transition>
    </mc:Choice>
    <mc:Fallback xmlns="">
      <p:transition spd="slow" advTm="29144">
        <p:fade/>
      </p:transition>
    </mc:Fallback>
  </mc:AlternateContent>
</p:sld>
</file>

<file path=ppt/theme/theme1.xml><?xml version="1.0" encoding="utf-8"?>
<a:theme xmlns:a="http://schemas.openxmlformats.org/drawingml/2006/main" name="Faceta">
  <a:themeElements>
    <a:clrScheme name="Personalizado 8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00B050"/>
      </a:accent1>
      <a:accent2>
        <a:srgbClr val="FF0000"/>
      </a:accent2>
      <a:accent3>
        <a:srgbClr val="E6B91E"/>
      </a:accent3>
      <a:accent4>
        <a:srgbClr val="E76618"/>
      </a:accent4>
      <a:accent5>
        <a:srgbClr val="FF0000"/>
      </a:accent5>
      <a:accent6>
        <a:srgbClr val="918655"/>
      </a:accent6>
      <a:hlink>
        <a:srgbClr val="99CA3C"/>
      </a:hlink>
      <a:folHlink>
        <a:srgbClr val="0A561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2999</TotalTime>
  <Words>204</Words>
  <Application>Microsoft Office PowerPoint</Application>
  <PresentationFormat>Presentación en pantalla (4:3)</PresentationFormat>
  <Paragraphs>35</Paragraphs>
  <Slides>9</Slides>
  <Notes>6</Notes>
  <HiddenSlides>0</HiddenSlides>
  <MMClips>1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9" baseType="lpstr">
      <vt:lpstr>Aharoni</vt:lpstr>
      <vt:lpstr>Algerian</vt:lpstr>
      <vt:lpstr>Arial</vt:lpstr>
      <vt:lpstr>Arial Black</vt:lpstr>
      <vt:lpstr>Arial Narrow</vt:lpstr>
      <vt:lpstr>Calibri</vt:lpstr>
      <vt:lpstr>Courier New</vt:lpstr>
      <vt:lpstr>Trebuchet MS</vt:lpstr>
      <vt:lpstr>Wingdings 3</vt:lpstr>
      <vt:lpstr>Faceta</vt:lpstr>
      <vt:lpstr>Presentación de PowerPoint</vt:lpstr>
      <vt:lpstr>Presentación de PowerPoint</vt:lpstr>
      <vt:lpstr>Informar a la ciudadanía las actividades de Legislación y Fiscalización realizada desde 15 de mayo de 2023 hasta 31 de Diciembre del 2023.    </vt:lpstr>
      <vt:lpstr>COMISIONES ENCARGADAS</vt:lpstr>
      <vt:lpstr>Presentación de PowerPoint</vt:lpstr>
      <vt:lpstr>Otras Actividades:</vt:lpstr>
      <vt:lpstr>Presentación de PowerPoint</vt:lpstr>
      <vt:lpstr>Presentación de PowerPoint</vt:lpstr>
      <vt:lpstr>GRACIAS POR SU ATENCIÓN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 DEL DIA</dc:title>
  <dc:creator>USUARIO</dc:creator>
  <cp:lastModifiedBy>IDC</cp:lastModifiedBy>
  <cp:revision>330</cp:revision>
  <cp:lastPrinted>2019-10-30T18:38:27Z</cp:lastPrinted>
  <dcterms:created xsi:type="dcterms:W3CDTF">2016-03-03T03:38:56Z</dcterms:created>
  <dcterms:modified xsi:type="dcterms:W3CDTF">2024-05-09T21:41:39Z</dcterms:modified>
</cp:coreProperties>
</file>